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9"/>
  </p:notesMasterIdLst>
  <p:handoutMasterIdLst>
    <p:handoutMasterId r:id="rId40"/>
  </p:handoutMasterIdLst>
  <p:sldIdLst>
    <p:sldId id="2763" r:id="rId3"/>
    <p:sldId id="2736" r:id="rId4"/>
    <p:sldId id="2731" r:id="rId5"/>
    <p:sldId id="2780" r:id="rId6"/>
    <p:sldId id="2778" r:id="rId7"/>
    <p:sldId id="2725" r:id="rId8"/>
    <p:sldId id="2707" r:id="rId9"/>
    <p:sldId id="2708" r:id="rId10"/>
    <p:sldId id="2387" r:id="rId11"/>
    <p:sldId id="2447" r:id="rId12"/>
    <p:sldId id="2781" r:id="rId13"/>
    <p:sldId id="2783" r:id="rId14"/>
    <p:sldId id="2784" r:id="rId15"/>
    <p:sldId id="2788" r:id="rId16"/>
    <p:sldId id="2786" r:id="rId17"/>
    <p:sldId id="2709" r:id="rId18"/>
    <p:sldId id="2605" r:id="rId19"/>
    <p:sldId id="2724" r:id="rId20"/>
    <p:sldId id="2790" r:id="rId21"/>
    <p:sldId id="2762" r:id="rId22"/>
    <p:sldId id="2720" r:id="rId23"/>
    <p:sldId id="2716" r:id="rId24"/>
    <p:sldId id="2757" r:id="rId25"/>
    <p:sldId id="2756" r:id="rId26"/>
    <p:sldId id="2721" r:id="rId27"/>
    <p:sldId id="2744" r:id="rId28"/>
    <p:sldId id="2746" r:id="rId29"/>
    <p:sldId id="2740" r:id="rId30"/>
    <p:sldId id="2745" r:id="rId31"/>
    <p:sldId id="2758" r:id="rId32"/>
    <p:sldId id="2747" r:id="rId33"/>
    <p:sldId id="2748" r:id="rId34"/>
    <p:sldId id="2749" r:id="rId35"/>
    <p:sldId id="2750" r:id="rId36"/>
    <p:sldId id="2760" r:id="rId37"/>
    <p:sldId id="2742" r:id="rId38"/>
  </p:sldIdLst>
  <p:sldSz cx="12192000" cy="6858000"/>
  <p:notesSz cx="7099300" cy="10234613"/>
  <p:custDataLst>
    <p:tags r:id="rId41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AEE8CC"/>
    <a:srgbClr val="FFBFBF"/>
    <a:srgbClr val="7A81FF"/>
    <a:srgbClr val="00B050"/>
    <a:srgbClr val="FFC000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B4037-5987-F146-A6EF-406766D672C3}" v="22" dt="2025-06-25T09:07:58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/>
    <p:restoredTop sz="88589" autoAdjust="0"/>
  </p:normalViewPr>
  <p:slideViewPr>
    <p:cSldViewPr snapToGrid="0">
      <p:cViewPr varScale="1">
        <p:scale>
          <a:sx n="78" d="100"/>
          <a:sy n="78" d="100"/>
        </p:scale>
        <p:origin x="162" y="48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5B4037-5987-F146-A6EF-406766D672C3}"/>
    <pc:docChg chg="undo custSel delSld modSld">
      <pc:chgData name="Xin Luo" userId="82312ee5779919a4" providerId="LiveId" clId="{AB5B4037-5987-F146-A6EF-406766D672C3}" dt="2025-08-31T02:22:12.705" v="466" actId="20577"/>
      <pc:docMkLst>
        <pc:docMk/>
      </pc:docMkLst>
      <pc:sldChg chg="modSp mod modNotesTx">
        <pc:chgData name="Xin Luo" userId="82312ee5779919a4" providerId="LiveId" clId="{AB5B4037-5987-F146-A6EF-406766D672C3}" dt="2025-08-31T02:19:30.340" v="382" actId="20577"/>
        <pc:sldMkLst>
          <pc:docMk/>
          <pc:sldMk cId="1602808061" sldId="2707"/>
        </pc:sldMkLst>
        <pc:graphicFrameChg chg="modGraphic">
          <ac:chgData name="Xin Luo" userId="82312ee5779919a4" providerId="LiveId" clId="{AB5B4037-5987-F146-A6EF-406766D672C3}" dt="2025-08-31T02:19:00.035" v="280" actId="2165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Sp mod">
        <pc:chgData name="Xin Luo" userId="82312ee5779919a4" providerId="LiveId" clId="{AB5B4037-5987-F146-A6EF-406766D672C3}" dt="2025-06-25T09:08:02.823" v="231" actId="1035"/>
        <pc:sldMkLst>
          <pc:docMk/>
          <pc:sldMk cId="3833073590" sldId="2716"/>
        </pc:sldMkLst>
        <pc:spChg chg="mod">
          <ac:chgData name="Xin Luo" userId="82312ee5779919a4" providerId="LiveId" clId="{AB5B4037-5987-F146-A6EF-406766D672C3}" dt="2025-06-25T09:08:02.823" v="231" actId="1035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5B4037-5987-F146-A6EF-406766D672C3}" dt="2025-06-25T09:07:58.392" v="227" actId="1035"/>
          <ac:picMkLst>
            <pc:docMk/>
            <pc:sldMk cId="3833073590" sldId="2716"/>
            <ac:picMk id="1030" creationId="{C93DB76E-C02F-05AC-2014-674F7E808ADA}"/>
          </ac:picMkLst>
        </pc:picChg>
      </pc:sldChg>
      <pc:sldChg chg="modSp mod">
        <pc:chgData name="Xin Luo" userId="82312ee5779919a4" providerId="LiveId" clId="{AB5B4037-5987-F146-A6EF-406766D672C3}" dt="2025-06-25T09:09:13.430" v="235" actId="2710"/>
        <pc:sldMkLst>
          <pc:docMk/>
          <pc:sldMk cId="940880124" sldId="2742"/>
        </pc:sldMkLst>
        <pc:spChg chg="mod">
          <ac:chgData name="Xin Luo" userId="82312ee5779919a4" providerId="LiveId" clId="{AB5B4037-5987-F146-A6EF-406766D672C3}" dt="2025-06-25T09:09:13.430" v="235" actId="2710"/>
          <ac:spMkLst>
            <pc:docMk/>
            <pc:sldMk cId="940880124" sldId="2742"/>
            <ac:spMk id="13" creationId="{303BC878-BC57-D350-27A3-F03AE48213AC}"/>
          </ac:spMkLst>
        </pc:spChg>
      </pc:sldChg>
      <pc:sldChg chg="modSp mod">
        <pc:chgData name="Xin Luo" userId="82312ee5779919a4" providerId="LiveId" clId="{AB5B4037-5987-F146-A6EF-406766D672C3}" dt="2025-08-31T02:22:12.705" v="466" actId="20577"/>
        <pc:sldMkLst>
          <pc:docMk/>
          <pc:sldMk cId="216137331" sldId="2763"/>
        </pc:sldMkLst>
        <pc:spChg chg="mod">
          <ac:chgData name="Xin Luo" userId="82312ee5779919a4" providerId="LiveId" clId="{AB5B4037-5987-F146-A6EF-406766D672C3}" dt="2025-08-31T02:22:12.705" v="466" actId="20577"/>
          <ac:spMkLst>
            <pc:docMk/>
            <pc:sldMk cId="216137331" sldId="2763"/>
            <ac:spMk id="24" creationId="{00000000-0000-0000-0000-000000000000}"/>
          </ac:spMkLst>
        </pc:spChg>
      </pc:sldChg>
      <pc:sldChg chg="modSp mod">
        <pc:chgData name="Xin Luo" userId="82312ee5779919a4" providerId="LiveId" clId="{AB5B4037-5987-F146-A6EF-406766D672C3}" dt="2025-08-31T02:21:45.211" v="450" actId="20577"/>
        <pc:sldMkLst>
          <pc:docMk/>
          <pc:sldMk cId="3411125272" sldId="2778"/>
        </pc:sldMkLst>
        <pc:graphicFrameChg chg="modGraphic">
          <ac:chgData name="Xin Luo" userId="82312ee5779919a4" providerId="LiveId" clId="{AB5B4037-5987-F146-A6EF-406766D672C3}" dt="2025-08-31T02:21:45.211" v="450" actId="20577"/>
          <ac:graphicFrameMkLst>
            <pc:docMk/>
            <pc:sldMk cId="3411125272" sldId="2778"/>
            <ac:graphicFrameMk id="2" creationId="{F9B972E6-0DD6-CD43-EA1B-D4138981CE56}"/>
          </ac:graphicFrameMkLst>
        </pc:graphicFrameChg>
      </pc:sldChg>
      <pc:sldChg chg="modSp mod">
        <pc:chgData name="Xin Luo" userId="82312ee5779919a4" providerId="LiveId" clId="{AB5B4037-5987-F146-A6EF-406766D672C3}" dt="2025-06-25T08:55:57.416" v="38" actId="207"/>
        <pc:sldMkLst>
          <pc:docMk/>
          <pc:sldMk cId="2250972843" sldId="2780"/>
        </pc:sldMkLst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21" creationId="{F93CECA0-3E9E-3905-9A1A-ECDF7DC58C66}"/>
          </ac:spMkLst>
        </pc:spChg>
      </pc:sldChg>
      <pc:sldChg chg="addSp modSp mod">
        <pc:chgData name="Xin Luo" userId="82312ee5779919a4" providerId="LiveId" clId="{AB5B4037-5987-F146-A6EF-406766D672C3}" dt="2025-06-25T08:57:42.575" v="104" actId="108"/>
        <pc:sldMkLst>
          <pc:docMk/>
          <pc:sldMk cId="3058806288" sldId="2781"/>
        </pc:sldMkLst>
        <pc:spChg chg="add mod">
          <ac:chgData name="Xin Luo" userId="82312ee5779919a4" providerId="LiveId" clId="{AB5B4037-5987-F146-A6EF-406766D672C3}" dt="2025-06-25T08:57:42.575" v="104" actId="108"/>
          <ac:spMkLst>
            <pc:docMk/>
            <pc:sldMk cId="3058806288" sldId="2781"/>
            <ac:spMk id="5" creationId="{7AC6B5E3-0388-9AA6-FF0C-4997994FECC5}"/>
          </ac:spMkLst>
        </pc:spChg>
        <pc:spChg chg="mod">
          <ac:chgData name="Xin Luo" userId="82312ee5779919a4" providerId="LiveId" clId="{AB5B4037-5987-F146-A6EF-406766D672C3}" dt="2025-06-25T08:56:57.746" v="45" actId="403"/>
          <ac:spMkLst>
            <pc:docMk/>
            <pc:sldMk cId="3058806288" sldId="2781"/>
            <ac:spMk id="6" creationId="{7CFDB476-000D-1357-72EF-2B78C59AC79D}"/>
          </ac:spMkLst>
        </pc:spChg>
      </pc:sldChg>
      <pc:sldChg chg="del">
        <pc:chgData name="Xin Luo" userId="82312ee5779919a4" providerId="LiveId" clId="{AB5B4037-5987-F146-A6EF-406766D672C3}" dt="2025-06-25T09:02:32.678" v="105" actId="2696"/>
        <pc:sldMkLst>
          <pc:docMk/>
          <pc:sldMk cId="2202888266" sldId="2782"/>
        </pc:sldMkLst>
      </pc:sldChg>
      <pc:sldChg chg="addSp modSp mod">
        <pc:chgData name="Xin Luo" userId="82312ee5779919a4" providerId="LiveId" clId="{AB5B4037-5987-F146-A6EF-406766D672C3}" dt="2025-06-25T09:06:47.765" v="209" actId="403"/>
        <pc:sldMkLst>
          <pc:docMk/>
          <pc:sldMk cId="1170866454" sldId="2786"/>
        </pc:sldMkLst>
        <pc:spChg chg="mod">
          <ac:chgData name="Xin Luo" userId="82312ee5779919a4" providerId="LiveId" clId="{AB5B4037-5987-F146-A6EF-406766D672C3}" dt="2025-06-25T09:06:47.765" v="209" actId="403"/>
          <ac:spMkLst>
            <pc:docMk/>
            <pc:sldMk cId="1170866454" sldId="2786"/>
            <ac:spMk id="6" creationId="{838C915E-166B-DC37-C9BE-099FED014CF1}"/>
          </ac:spMkLst>
        </pc:spChg>
        <pc:spChg chg="add mod">
          <ac:chgData name="Xin Luo" userId="82312ee5779919a4" providerId="LiveId" clId="{AB5B4037-5987-F146-A6EF-406766D672C3}" dt="2025-06-25T09:05:54.336" v="168" actId="404"/>
          <ac:spMkLst>
            <pc:docMk/>
            <pc:sldMk cId="1170866454" sldId="2786"/>
            <ac:spMk id="7" creationId="{5579C601-7411-5262-0453-BD21073817FF}"/>
          </ac:spMkLst>
        </pc:spChg>
        <pc:spChg chg="add mod">
          <ac:chgData name="Xin Luo" userId="82312ee5779919a4" providerId="LiveId" clId="{AB5B4037-5987-F146-A6EF-406766D672C3}" dt="2025-06-25T09:06:29.743" v="198" actId="1076"/>
          <ac:spMkLst>
            <pc:docMk/>
            <pc:sldMk cId="1170866454" sldId="2786"/>
            <ac:spMk id="13" creationId="{C37D0B22-ACD6-5CAD-307D-087E91AF68FD}"/>
          </ac:spMkLst>
        </pc:spChg>
        <pc:spChg chg="add mod">
          <ac:chgData name="Xin Luo" userId="82312ee5779919a4" providerId="LiveId" clId="{AB5B4037-5987-F146-A6EF-406766D672C3}" dt="2025-06-25T09:06:41.740" v="208" actId="1076"/>
          <ac:spMkLst>
            <pc:docMk/>
            <pc:sldMk cId="1170866454" sldId="2786"/>
            <ac:spMk id="14" creationId="{A44F04E4-95AA-EA43-1B81-1017B392FE22}"/>
          </ac:spMkLst>
        </pc:spChg>
        <pc:grpChg chg="add mod">
          <ac:chgData name="Xin Luo" userId="82312ee5779919a4" providerId="LiveId" clId="{AB5B4037-5987-F146-A6EF-406766D672C3}" dt="2025-06-25T09:06:12.350" v="179" actId="1076"/>
          <ac:grpSpMkLst>
            <pc:docMk/>
            <pc:sldMk cId="1170866454" sldId="2786"/>
            <ac:grpSpMk id="12" creationId="{534E4BCB-2B5F-8D08-DFFB-F04AA0E3BDE4}"/>
          </ac:grpSpMkLst>
        </pc:grpChg>
        <pc:picChg chg="add mod">
          <ac:chgData name="Xin Luo" userId="82312ee5779919a4" providerId="LiveId" clId="{AB5B4037-5987-F146-A6EF-406766D672C3}" dt="2025-06-25T09:05:57.640" v="173" actId="1035"/>
          <ac:picMkLst>
            <pc:docMk/>
            <pc:sldMk cId="1170866454" sldId="2786"/>
            <ac:picMk id="5" creationId="{12B5E0E6-8B48-0219-8826-C977ED627A82}"/>
          </ac:picMkLst>
        </pc:picChg>
        <pc:picChg chg="add mod">
          <ac:chgData name="Xin Luo" userId="82312ee5779919a4" providerId="LiveId" clId="{AB5B4037-5987-F146-A6EF-406766D672C3}" dt="2025-06-25T09:06:09.123" v="178" actId="1076"/>
          <ac:picMkLst>
            <pc:docMk/>
            <pc:sldMk cId="1170866454" sldId="2786"/>
            <ac:picMk id="9" creationId="{92B0F6A0-F627-7C4D-AD8C-ECE5C1C4CF64}"/>
          </ac:picMkLst>
        </pc:picChg>
        <pc:picChg chg="add mod">
          <ac:chgData name="Xin Luo" userId="82312ee5779919a4" providerId="LiveId" clId="{AB5B4037-5987-F146-A6EF-406766D672C3}" dt="2025-06-25T09:06:07.698" v="177" actId="1076"/>
          <ac:picMkLst>
            <pc:docMk/>
            <pc:sldMk cId="1170866454" sldId="2786"/>
            <ac:picMk id="11" creationId="{4BC6E216-87DC-C2FA-F7E9-BD758F683E5E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、内存、硬盘计算机三大核心硬件。内存与硬盘的区分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全班同学按年龄排序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期末考试前进行考前测试，熟悉试题。</a:t>
            </a:r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7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9" y="1087440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40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6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639346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7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9" y="115891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5" y="115891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90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" y="3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91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9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8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/>
                <a:ea typeface="微软雅黑"/>
              </a:rPr>
              <a:t>地学编程基础</a:t>
            </a:r>
            <a:endParaRPr lang="zh-CN" altLang="zh-CN" sz="60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859109" y="2431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云南大学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《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b="1" dirty="0">
                <a:solidFill>
                  <a:prstClr val="black"/>
                </a:solidFill>
                <a:latin typeface="微软雅黑"/>
                <a:ea typeface="微软雅黑"/>
              </a:rPr>
              <a:t>地学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编程基础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》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663" y="3353675"/>
            <a:ext cx="12154674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30" y="3750704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8662" y="4896724"/>
            <a:ext cx="12154673" cy="73382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553616" y="846751"/>
            <a:ext cx="979671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553616" y="1636800"/>
            <a:ext cx="5467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B5E3-0388-9AA6-FF0C-4997994FECC5}"/>
              </a:ext>
            </a:extLst>
          </p:cNvPr>
          <p:cNvSpPr txBox="1"/>
          <p:nvPr/>
        </p:nvSpPr>
        <p:spPr>
          <a:xfrm>
            <a:off x="553616" y="4791406"/>
            <a:ext cx="60337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b="1" dirty="0" err="1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：如微信、</a:t>
            </a:r>
            <a:r>
              <a:rPr lang="en-US" altLang="zh-CN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办公软件等。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94883C-DAA1-878F-1EEC-D770320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740"/>
            <a:ext cx="5861538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5" y="8526"/>
            <a:ext cx="10475170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572278" y="846751"/>
            <a:ext cx="977805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计算机数据基础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416768" y="1682124"/>
            <a:ext cx="5850851" cy="482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6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6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为基数的记数系统，是以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为基数代表系统的二进位制。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C00000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：将原始数据转换为计算机可读取和处理的二进制格式的过程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7E118-7228-5B85-5913-92F35BE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2" t="14008" r="15229" b="20972"/>
          <a:stretch>
            <a:fillRect/>
          </a:stretch>
        </p:blipFill>
        <p:spPr>
          <a:xfrm>
            <a:off x="6332376" y="2351372"/>
            <a:ext cx="5764776" cy="34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460766" y="846751"/>
            <a:ext cx="542996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460767" y="1636800"/>
            <a:ext cx="82397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解码：解析指令（如加法），并将其翻译为机器语言；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</a:p>
          <a:p>
            <a:pPr algn="just">
              <a:lnSpc>
                <a:spcPct val="150000"/>
              </a:lnSpc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44C41E-74E8-7EEA-737B-07CC3000857C}"/>
              </a:ext>
            </a:extLst>
          </p:cNvPr>
          <p:cNvGrpSpPr/>
          <p:nvPr/>
        </p:nvGrpSpPr>
        <p:grpSpPr>
          <a:xfrm>
            <a:off x="9002405" y="860838"/>
            <a:ext cx="2100013" cy="5246824"/>
            <a:chOff x="8796516" y="926879"/>
            <a:chExt cx="2100013" cy="524682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B794DD0-4C88-0ED1-2F40-5D566DC09EFA}"/>
                </a:ext>
              </a:extLst>
            </p:cNvPr>
            <p:cNvSpPr/>
            <p:nvPr/>
          </p:nvSpPr>
          <p:spPr>
            <a:xfrm>
              <a:off x="8802866" y="1648738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取指令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EA4A450-FF18-48FA-E8A5-674AE89CC546}"/>
                </a:ext>
              </a:extLst>
            </p:cNvPr>
            <p:cNvSpPr/>
            <p:nvPr/>
          </p:nvSpPr>
          <p:spPr>
            <a:xfrm>
              <a:off x="8802866" y="2890889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解码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770B02E-9749-88D3-3CCA-AD497BDD021E}"/>
                </a:ext>
              </a:extLst>
            </p:cNvPr>
            <p:cNvSpPr/>
            <p:nvPr/>
          </p:nvSpPr>
          <p:spPr>
            <a:xfrm>
              <a:off x="8802866" y="4133040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B2FB2615-54E9-DC7C-61F3-A9B159B4C386}"/>
                </a:ext>
              </a:extLst>
            </p:cNvPr>
            <p:cNvCxnSpPr>
              <a:cxnSpLocks/>
              <a:stCxn id="24" idx="2"/>
              <a:endCxn id="8" idx="0"/>
            </p:cNvCxnSpPr>
            <p:nvPr/>
          </p:nvCxnSpPr>
          <p:spPr bwMode="auto">
            <a:xfrm rot="5400000" flipH="1" flipV="1">
              <a:off x="7336551" y="3908046"/>
              <a:ext cx="4524965" cy="6350"/>
            </a:xfrm>
            <a:prstGeom prst="bentConnector5">
              <a:avLst>
                <a:gd name="adj1" fmla="val -5052"/>
                <a:gd name="adj2" fmla="val 25633780"/>
                <a:gd name="adj3" fmla="val 105052"/>
              </a:avLst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1F219CF-EF2E-9795-824A-725BC11057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9602209" y="2440900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DD49A83-2EAF-FD70-8712-B89B536F855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9602209" y="3683051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E42B6C-A80B-A6FC-4C2C-CA795F7B7DEF}"/>
                </a:ext>
              </a:extLst>
            </p:cNvPr>
            <p:cNvSpPr txBox="1"/>
            <p:nvPr/>
          </p:nvSpPr>
          <p:spPr>
            <a:xfrm>
              <a:off x="10093104" y="926879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循环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3A4C7E-6180-FC53-776B-497FA315D274}"/>
                </a:ext>
              </a:extLst>
            </p:cNvPr>
            <p:cNvSpPr/>
            <p:nvPr/>
          </p:nvSpPr>
          <p:spPr>
            <a:xfrm>
              <a:off x="8796516" y="5381541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写回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2968EA1-5B7D-AD87-4471-043D2F96F24D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 bwMode="auto">
            <a:xfrm flipH="1">
              <a:off x="9595859" y="4925202"/>
              <a:ext cx="6350" cy="45633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32357" y="1708704"/>
            <a:ext cx="6813285" cy="362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算法与编程：</a:t>
            </a:r>
            <a:endParaRPr lang="en-US" altLang="zh-CN" sz="28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：解决问题的明确步骤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：将算法转换为计算机能理解和执行的代码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：执行时间随数据规模的增长趋势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：内存占用随数据规模的增长趋势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13431D-3119-53AD-BFDC-AA9EEF347D94}"/>
              </a:ext>
            </a:extLst>
          </p:cNvPr>
          <p:cNvSpPr/>
          <p:nvPr/>
        </p:nvSpPr>
        <p:spPr>
          <a:xfrm>
            <a:off x="7255796" y="1630256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提出问题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F60443-0851-4193-AD1C-0B4F42E8520C}"/>
              </a:ext>
            </a:extLst>
          </p:cNvPr>
          <p:cNvSpPr/>
          <p:nvPr/>
        </p:nvSpPr>
        <p:spPr>
          <a:xfrm>
            <a:off x="7255796" y="2890839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70776D-C431-81A0-CF92-55F71E9F6110}"/>
              </a:ext>
            </a:extLst>
          </p:cNvPr>
          <p:cNvSpPr/>
          <p:nvPr/>
        </p:nvSpPr>
        <p:spPr>
          <a:xfrm>
            <a:off x="7249740" y="4187754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数学建模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4DDAF4-6341-6172-716D-89F23F45603A}"/>
              </a:ext>
            </a:extLst>
          </p:cNvPr>
          <p:cNvSpPr/>
          <p:nvPr/>
        </p:nvSpPr>
        <p:spPr>
          <a:xfrm>
            <a:off x="7249740" y="5484671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编写程序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51D070-0A3F-5E36-6345-1E726EFE16C9}"/>
              </a:ext>
            </a:extLst>
          </p:cNvPr>
          <p:cNvSpPr/>
          <p:nvPr/>
        </p:nvSpPr>
        <p:spPr>
          <a:xfrm>
            <a:off x="9756626" y="1630256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运行程序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3859E2-9A1A-2D41-BBF5-298B493EFB71}"/>
              </a:ext>
            </a:extLst>
          </p:cNvPr>
          <p:cNvSpPr/>
          <p:nvPr/>
        </p:nvSpPr>
        <p:spPr>
          <a:xfrm>
            <a:off x="9756626" y="2890839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获得结果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DC976F-E067-4DEA-3D75-23393A907863}"/>
              </a:ext>
            </a:extLst>
          </p:cNvPr>
          <p:cNvSpPr/>
          <p:nvPr/>
        </p:nvSpPr>
        <p:spPr>
          <a:xfrm>
            <a:off x="9756626" y="4187754"/>
            <a:ext cx="1986247" cy="74484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651632FC-96A6-7A8B-DF04-590B2AC52BF0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 bwMode="auto">
          <a:xfrm flipV="1">
            <a:off x="9235987" y="1630256"/>
            <a:ext cx="1513763" cy="4226837"/>
          </a:xfrm>
          <a:prstGeom prst="bentConnector4">
            <a:avLst>
              <a:gd name="adj1" fmla="val 17197"/>
              <a:gd name="adj2" fmla="val 105408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B6EFE7-4327-14B1-1A2E-FF44973C924F}"/>
              </a:ext>
            </a:extLst>
          </p:cNvPr>
          <p:cNvCxnSpPr>
            <a:stCxn id="2" idx="2"/>
            <a:endCxn id="4" idx="0"/>
          </p:cNvCxnSpPr>
          <p:nvPr/>
        </p:nvCxnSpPr>
        <p:spPr bwMode="auto">
          <a:xfrm>
            <a:off x="8248920" y="2375099"/>
            <a:ext cx="0" cy="51574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1021103-A8B9-15C2-6BAB-7A63522D5C9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 flipH="1">
            <a:off x="8242864" y="3635682"/>
            <a:ext cx="6056" cy="55207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E9C8D11-EAFE-B194-2FBD-115B7477CB3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8242864" y="4932597"/>
            <a:ext cx="0" cy="55207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FC0F6FA-A8EE-82FA-5F2E-953AD364F6B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 bwMode="auto">
          <a:xfrm>
            <a:off x="10749750" y="2375099"/>
            <a:ext cx="0" cy="51574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DA14B9E-C0A5-73D3-038C-B1BCF723451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 bwMode="auto">
          <a:xfrm>
            <a:off x="10749750" y="3635682"/>
            <a:ext cx="0" cy="55207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C456BE67-AF53-BFA2-0E1B-8C5835563AE9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7DB98C-8FC2-1089-9099-0DCAB50E6E9D}"/>
              </a:ext>
            </a:extLst>
          </p:cNvPr>
          <p:cNvSpPr/>
          <p:nvPr/>
        </p:nvSpPr>
        <p:spPr>
          <a:xfrm>
            <a:off x="6364466" y="1590736"/>
            <a:ext cx="4971672" cy="4632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96063" y="1590737"/>
            <a:ext cx="5696306" cy="463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32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：二进制指令（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：接近机器语言，是一种低级编程语言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74422F-D8E3-2A3E-7E64-9DD6504C2B52}"/>
              </a:ext>
            </a:extLst>
          </p:cNvPr>
          <p:cNvGrpSpPr/>
          <p:nvPr/>
        </p:nvGrpSpPr>
        <p:grpSpPr>
          <a:xfrm>
            <a:off x="6459786" y="5126206"/>
            <a:ext cx="1980031" cy="1012098"/>
            <a:chOff x="7969207" y="3757576"/>
            <a:chExt cx="1980031" cy="1012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0B22-ACD6-5CAD-307D-087E91AF68FD}"/>
                </a:ext>
              </a:extLst>
            </p:cNvPr>
            <p:cNvSpPr txBox="1"/>
            <p:nvPr/>
          </p:nvSpPr>
          <p:spPr>
            <a:xfrm>
              <a:off x="7969207" y="3757576"/>
              <a:ext cx="1689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汇编语言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F604A1-DA48-7384-C5B0-144CDD8089D2}"/>
                </a:ext>
              </a:extLst>
            </p:cNvPr>
            <p:cNvSpPr txBox="1"/>
            <p:nvPr/>
          </p:nvSpPr>
          <p:spPr>
            <a:xfrm>
              <a:off x="7969208" y="4308009"/>
              <a:ext cx="19800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R1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R2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5579C601-7411-5262-0453-BD21073817FF}"/>
              </a:ext>
            </a:extLst>
          </p:cNvPr>
          <p:cNvSpPr txBox="1"/>
          <p:nvPr/>
        </p:nvSpPr>
        <p:spPr>
          <a:xfrm>
            <a:off x="6459786" y="3096861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两整数相加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957EA3-4933-E419-FAC8-DCF0111748B3}"/>
              </a:ext>
            </a:extLst>
          </p:cNvPr>
          <p:cNvGrpSpPr/>
          <p:nvPr/>
        </p:nvGrpSpPr>
        <p:grpSpPr>
          <a:xfrm>
            <a:off x="8969514" y="1647671"/>
            <a:ext cx="1960456" cy="3250560"/>
            <a:chOff x="9546965" y="737847"/>
            <a:chExt cx="1960456" cy="3250560"/>
          </a:xfrm>
        </p:grpSpPr>
        <p:pic>
          <p:nvPicPr>
            <p:cNvPr id="5" name="Picture 4" descr="A close-up of a number&#10;&#10;AI-generated content may be incorrect.">
              <a:extLst>
                <a:ext uri="{FF2B5EF4-FFF2-40B4-BE49-F238E27FC236}">
                  <a16:creationId xmlns:a16="http://schemas.microsoft.com/office/drawing/2014/main" id="{12B5E0E6-8B48-0219-8826-C977ED62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29" y="1205072"/>
              <a:ext cx="1940092" cy="27833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59EFDD-D348-B712-D018-25919B274190}"/>
                </a:ext>
              </a:extLst>
            </p:cNvPr>
            <p:cNvSpPr txBox="1"/>
            <p:nvPr/>
          </p:nvSpPr>
          <p:spPr>
            <a:xfrm>
              <a:off x="9546965" y="737847"/>
              <a:ext cx="196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机器语言</a:t>
              </a:r>
              <a:endParaRPr lang="en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35E75E-9E39-3C39-E8BE-A14E23628190}"/>
              </a:ext>
            </a:extLst>
          </p:cNvPr>
          <p:cNvGrpSpPr/>
          <p:nvPr/>
        </p:nvGrpSpPr>
        <p:grpSpPr>
          <a:xfrm>
            <a:off x="8655221" y="5170469"/>
            <a:ext cx="2765696" cy="967835"/>
            <a:chOff x="8552275" y="5691985"/>
            <a:chExt cx="2765696" cy="967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4F04E4-95AA-EA43-1B81-1017B392FE22}"/>
                </a:ext>
              </a:extLst>
            </p:cNvPr>
            <p:cNvSpPr txBox="1"/>
            <p:nvPr/>
          </p:nvSpPr>
          <p:spPr>
            <a:xfrm>
              <a:off x="8553877" y="5691985"/>
              <a:ext cx="1291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+mn-ea"/>
                  <a:ea typeface="+mn-ea"/>
                </a:rPr>
                <a:t>P</a:t>
              </a:r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ython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C6AB4-ED62-DFBC-4A55-CC78F9E09965}"/>
                </a:ext>
              </a:extLst>
            </p:cNvPr>
            <p:cNvSpPr txBox="1"/>
            <p:nvPr/>
          </p:nvSpPr>
          <p:spPr>
            <a:xfrm>
              <a:off x="8552275" y="6198155"/>
              <a:ext cx="27656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num_1 + num_2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7397" y="846748"/>
            <a:ext cx="98029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47397" y="1497481"/>
            <a:ext cx="7500534" cy="38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37" y="1472601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8420037" y="5625161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34955" y="846748"/>
            <a:ext cx="981538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89964" y="2295279"/>
            <a:ext cx="6098241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sz="2800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6679434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6692496" y="3645905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6704738" y="5288343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625309" y="846748"/>
            <a:ext cx="97250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671069" y="1604182"/>
            <a:ext cx="991206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buAutoNum type="arabicPeriod"/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2" y="3022114"/>
            <a:ext cx="6228401" cy="36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671069" y="3135644"/>
            <a:ext cx="5151233" cy="28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0" y="3429000"/>
            <a:ext cx="1218578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166" y="3790407"/>
            <a:ext cx="94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6220" y="4972049"/>
            <a:ext cx="1218578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09127" y="846751"/>
            <a:ext cx="964120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32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847788" y="5103930"/>
            <a:ext cx="10234014" cy="662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51515"/>
                </a:solidFill>
                <a:latin typeface="+mn-ea"/>
                <a:ea typeface="+mn-ea"/>
              </a:rPr>
              <a:t>2025年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，发布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 3.14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版本。</a:t>
            </a:r>
            <a:endParaRPr lang="en-US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24C029-A3B8-515E-0089-D11F9B3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7" t="36182" r="11419" b="21717"/>
          <a:stretch>
            <a:fillRect/>
          </a:stretch>
        </p:blipFill>
        <p:spPr>
          <a:xfrm>
            <a:off x="339113" y="1951189"/>
            <a:ext cx="11305861" cy="2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5"/>
            <a:ext cx="116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3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1176" y="846751"/>
            <a:ext cx="980915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25" y="1745801"/>
            <a:ext cx="5940216" cy="4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21980" y="1690837"/>
            <a:ext cx="5554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 (Visual Studio Code)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年由微软发布的一款代码编辑器。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 支持多种编程语言的编辑，如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）该软件支持语法高亮、代码自动补全等功能；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）内置了命令行工具和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版本控制系统。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241" y="846751"/>
            <a:ext cx="100330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1806203" y="1665177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42122" y="846751"/>
            <a:ext cx="1000821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479439" y="2293182"/>
            <a:ext cx="4570888" cy="329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6196227" y="2293182"/>
            <a:ext cx="4208405" cy="3295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81132" y="1691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6258170" y="1711127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660849" y="5668728"/>
            <a:ext cx="8689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2618" y="902171"/>
            <a:ext cx="984771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5728" y="1564660"/>
            <a:ext cx="6963973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开发环境顾名思义是指程序员在编写代码时所使用的环境。配置开发环境目的在于最大程度提高程序员的开发效率。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886CF-3E2F-2951-35DE-5316AB66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00"/>
          <a:stretch>
            <a:fillRect/>
          </a:stretch>
        </p:blipFill>
        <p:spPr>
          <a:xfrm>
            <a:off x="7575592" y="2066956"/>
            <a:ext cx="4413014" cy="3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72751" y="902171"/>
            <a:ext cx="987758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85192" y="1638734"/>
            <a:ext cx="7787952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）查看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02" y="3024402"/>
            <a:ext cx="4941324" cy="2722389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80" y="3024403"/>
            <a:ext cx="4941324" cy="27223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1124114" y="5955829"/>
            <a:ext cx="983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：电脑上是否可以有多个版本的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78498" y="902171"/>
            <a:ext cx="977183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71331" y="1607634"/>
            <a:ext cx="9579007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633" y="968099"/>
            <a:ext cx="73440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97633" y="1699889"/>
            <a:ext cx="111170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sz="28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908180" y="902171"/>
            <a:ext cx="94421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99508" y="1552214"/>
            <a:ext cx="10734076" cy="510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进入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官网，找到对应系统的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最新版本安装包。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u="sng" dirty="0" err="1">
                <a:solidFill>
                  <a:schemeClr val="bg2"/>
                </a:solidFill>
                <a:latin typeface="+mn-ea"/>
                <a:ea typeface="+mn-ea"/>
              </a:rPr>
              <a:t>Windows系统安装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：鼠标左键双击安装包文件。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查看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版本命令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进入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环境命令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67" y="8526"/>
            <a:ext cx="1042540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864637" y="941973"/>
            <a:ext cx="95277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6145763" y="1815928"/>
            <a:ext cx="5013650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能力目标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343898"/>
              <a:ext cx="3847718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通过编程学习与实践，培养学生程序设计过程中独立分析问题、解决问题的能力。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721567" y="1815928"/>
            <a:ext cx="4944404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CN" sz="2800" b="1" dirty="0">
                  <a:solidFill>
                    <a:srgbClr val="333333"/>
                  </a:solidFill>
                  <a:latin typeface="+mn-ea"/>
                  <a:ea typeface="+mn-ea"/>
                </a:rPr>
                <a:t>课程</a:t>
              </a: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知识目标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掌握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编程进行常用数据处理。</a:t>
              </a:r>
              <a:r>
                <a:rPr lang="en-CN" dirty="0">
                  <a:solidFill>
                    <a:prstClr val="black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3259495" y="4561969"/>
            <a:ext cx="5716554" cy="1880579"/>
            <a:chOff x="2750906" y="4476512"/>
            <a:chExt cx="3642187" cy="1880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思政目标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1350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78971" y="902171"/>
            <a:ext cx="987136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72279" y="1552214"/>
            <a:ext cx="403082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F1EF-C4B4-1C55-B736-D9AE60BE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80" y="2183034"/>
            <a:ext cx="5654626" cy="43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3853" y="902171"/>
            <a:ext cx="9846482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3" y="1613117"/>
            <a:ext cx="5447453" cy="3997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06" y="1983369"/>
            <a:ext cx="5973156" cy="35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41649" y="902171"/>
            <a:ext cx="5318449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3" y="1613118"/>
            <a:ext cx="6295053" cy="3997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36" y="1028701"/>
            <a:ext cx="4496837" cy="270092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36" y="3948298"/>
            <a:ext cx="4496839" cy="2700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8040422" y="5764578"/>
            <a:ext cx="2552652" cy="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8735782" y="4843732"/>
            <a:ext cx="2658874" cy="20203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3616" y="902171"/>
            <a:ext cx="537443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28600" y="1747640"/>
            <a:ext cx="6091668" cy="4736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69" y="1233415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8" y="3940026"/>
            <a:ext cx="4445269" cy="273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16294" y="902171"/>
            <a:ext cx="983404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6005" y="1613122"/>
            <a:ext cx="6261521" cy="4736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16" y="1185433"/>
            <a:ext cx="4348201" cy="2671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AD00A59-6701-C91A-C6DF-2FC32C45CB14}"/>
              </a:ext>
            </a:extLst>
          </p:cNvPr>
          <p:cNvGrpSpPr/>
          <p:nvPr/>
        </p:nvGrpSpPr>
        <p:grpSpPr>
          <a:xfrm>
            <a:off x="6784616" y="4001980"/>
            <a:ext cx="4348201" cy="2623325"/>
            <a:chOff x="6218558" y="4026861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558" y="4026861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7781281" y="5535734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97159" y="1128372"/>
            <a:ext cx="965628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54091" y="1971275"/>
            <a:ext cx="9451912" cy="66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821906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10072" y="2160424"/>
            <a:ext cx="987390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pandas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matplotlib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实验文档，以</a:t>
            </a:r>
            <a:r>
              <a:rPr lang="en-US" altLang="zh-CN" b="1" u="sng" dirty="0">
                <a:solidFill>
                  <a:srgbClr val="333333"/>
                </a:solidFill>
                <a:latin typeface="+mn-ea"/>
                <a:ea typeface="+mn-ea"/>
              </a:rPr>
              <a:t>markdown</a:t>
            </a:r>
            <a:r>
              <a:rPr lang="zh-CN" altLang="en-US" b="1" u="sng" dirty="0">
                <a:solidFill>
                  <a:srgbClr val="333333"/>
                </a:solidFill>
                <a:latin typeface="+mn-ea"/>
                <a:ea typeface="+mn-ea"/>
              </a:rPr>
              <a:t>格式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提交，要求格式规范、内容准确且实验细节充分。作业文件大小总结不超过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1M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637347"/>
            <a:ext cx="94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题目：地学编程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7" y="8526"/>
            <a:ext cx="1043784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870857" y="898431"/>
            <a:ext cx="522514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5656650" y="2820821"/>
            <a:ext cx="1204877" cy="1869371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1690931" y="1839267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地理信息系统原理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1690931" y="3124832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GIS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空间分析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1690931" y="4367668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7673012" y="1839267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7673012" y="3124832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微波遥感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C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7673012" y="4367668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1468016" y="6079147"/>
            <a:ext cx="3490685" cy="461665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7564817" y="6079147"/>
            <a:ext cx="3327118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1468016" y="1701478"/>
            <a:ext cx="349068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7564817" y="1696556"/>
            <a:ext cx="3327118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2914898" y="5266172"/>
            <a:ext cx="119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8434633" y="5273239"/>
            <a:ext cx="118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6884980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5003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5647596" y="3055619"/>
            <a:ext cx="12048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地学</a:t>
            </a:r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522514" y="941973"/>
            <a:ext cx="986986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《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地学编程基础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》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课程教学重难点及进度安排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0426"/>
              </p:ext>
            </p:extLst>
          </p:nvPr>
        </p:nvGraphicFramePr>
        <p:xfrm>
          <a:off x="2334891" y="1621333"/>
          <a:ext cx="9129321" cy="506560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8629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841697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80899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504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计算机原理与程序设计概述、</a:t>
                      </a: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变量命名与赋值、数据类型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、数据类型转换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840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条件与循环概念、条件语句、循环结构与控制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函数、模块与包概念、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内置函数、标准库</a:t>
                      </a:r>
                      <a:r>
                        <a:rPr lang="zh-CN" alt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网络数据获取及文件读写、异常处理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面向对象编程概念、类与对象、类继承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（全局解释器锁）概念、多线程多进程编程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综合</a:t>
                      </a: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编程地理数据可视化（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matplotlib, </a:t>
                      </a:r>
                      <a:r>
                        <a:rPr lang="en-US" altLang="zh-CN" sz="18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798507" y="2842930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C00000"/>
                </a:solidFill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804919" y="4205806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FF00FF"/>
                </a:solidFill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658878" y="2973122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1658875" y="3073763"/>
            <a:ext cx="676016" cy="10803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658878" y="3073760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651717" y="4154136"/>
            <a:ext cx="683174" cy="282503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71" y="8526"/>
            <a:ext cx="1042540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9837" y="1638564"/>
            <a:ext cx="1055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理论课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16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实验课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课堂学习需携带电脑</a:t>
            </a:r>
            <a:endParaRPr lang="en-US" altLang="zh-CN" sz="2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374352" y="6227604"/>
            <a:ext cx="111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《</a:t>
            </a:r>
            <a:r>
              <a:rPr lang="zh-CN" altLang="en-CN" sz="1800" dirty="0">
                <a:solidFill>
                  <a:prstClr val="black"/>
                </a:solidFill>
                <a:latin typeface="+mn-ea"/>
                <a:ea typeface="+mn-ea"/>
              </a:rPr>
              <a:t>编程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基础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》</a:t>
            </a:r>
            <a:r>
              <a:rPr lang="en-CN" sz="1800" dirty="0">
                <a:solidFill>
                  <a:prstClr val="black"/>
                </a:solidFill>
                <a:latin typeface="+mn-ea"/>
                <a:ea typeface="+mn-ea"/>
              </a:rPr>
              <a:t>课程链接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https://github.com/xinluo2018/programming-basic-for-geoscience.git</a:t>
            </a:r>
            <a:endParaRPr lang="en-CN" sz="1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445487" y="2697653"/>
            <a:ext cx="3324829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课程资料（文档和代码）将上传至</a:t>
            </a:r>
            <a:r>
              <a:rPr lang="en-US" altLang="zh-CN" dirty="0" err="1">
                <a:solidFill>
                  <a:srgbClr val="333333"/>
                </a:solidFill>
                <a:latin typeface="微软雅黑"/>
                <a:ea typeface="微软雅黑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开源托管平台，方便学生预习和复习。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65333-3CA3-C848-0675-B29B65338ACD}"/>
              </a:ext>
            </a:extLst>
          </p:cNvPr>
          <p:cNvSpPr txBox="1"/>
          <p:nvPr/>
        </p:nvSpPr>
        <p:spPr>
          <a:xfrm>
            <a:off x="853750" y="982658"/>
            <a:ext cx="6099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教学方式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358EFC-B263-311F-85E7-4CA0E987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5" y="2309083"/>
            <a:ext cx="8182345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087" y="8526"/>
            <a:ext cx="1045028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37325"/>
              </p:ext>
            </p:extLst>
          </p:nvPr>
        </p:nvGraphicFramePr>
        <p:xfrm>
          <a:off x="696686" y="1568330"/>
          <a:ext cx="10643119" cy="496932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00858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703290">
                  <a:extLst>
                    <a:ext uri="{9D8B030D-6E8A-4147-A177-3AD203B41FA5}">
                      <a16:colId xmlns:a16="http://schemas.microsoft.com/office/drawing/2014/main" val="4286512279"/>
                    </a:ext>
                  </a:extLst>
                </a:gridCol>
                <a:gridCol w="106134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57762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63637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1104868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平时成绩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（课堂出勤与课堂表现）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183642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平时作业</a:t>
                      </a:r>
                      <a:endParaRPr lang="en-US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三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次作业中选做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两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次完成，以技术报告形式提交。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每次作业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为</a:t>
                      </a:r>
                      <a:r>
                        <a:rPr 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092041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实验报告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实验报告，根据实验课学习内容，对不少于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次实验课进行总结，每次实验课总结占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47440"/>
                  </a:ext>
                </a:extLst>
              </a:tr>
              <a:tr h="95239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696686" y="909973"/>
            <a:ext cx="990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4.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考核及成绩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 计算机编程与开发环境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743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6179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61793" y="3327050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61793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2154</Words>
  <Application>Microsoft Office PowerPoint</Application>
  <PresentationFormat>宽屏</PresentationFormat>
  <Paragraphs>289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演示文稿</vt:lpstr>
      <vt:lpstr>一、Python编程基础</vt:lpstr>
      <vt:lpstr>一、Python编程基础</vt:lpstr>
      <vt:lpstr>一、Python编程基础</vt:lpstr>
      <vt:lpstr>一、Python简介</vt:lpstr>
      <vt:lpstr>PowerPoint 演示文稿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17</cp:revision>
  <dcterms:created xsi:type="dcterms:W3CDTF">2004-07-09T11:40:27Z</dcterms:created>
  <dcterms:modified xsi:type="dcterms:W3CDTF">2025-10-15T01:42:14Z</dcterms:modified>
</cp:coreProperties>
</file>